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7" r:id="rId7"/>
    <p:sldId id="262" r:id="rId8"/>
    <p:sldId id="264" r:id="rId9"/>
    <p:sldId id="265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54" y="7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Box Packages">
            <a:extLst>
              <a:ext uri="{FF2B5EF4-FFF2-40B4-BE49-F238E27FC236}">
                <a16:creationId xmlns:a16="http://schemas.microsoft.com/office/drawing/2014/main" id="{6EEEF9C1-BB7D-F9FD-B879-E681F6575B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2811" r="11975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8806" y="1503332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500" dirty="0">
                <a:solidFill>
                  <a:srgbClr val="FFFFFF"/>
                </a:solidFill>
              </a:rPr>
              <a:t>Pager Rotation </a:t>
            </a:r>
            <a:br>
              <a:rPr lang="en-US" sz="4500" dirty="0">
                <a:solidFill>
                  <a:srgbClr val="FFFFFF"/>
                </a:solidFill>
              </a:rPr>
            </a:br>
            <a:r>
              <a:rPr lang="en-US" sz="4500" dirty="0">
                <a:solidFill>
                  <a:srgbClr val="FFFFFF"/>
                </a:solidFill>
              </a:rPr>
              <a:t>DevOps Model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5298725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 dirty="0">
                <a:solidFill>
                  <a:srgbClr val="FFFFFF"/>
                </a:solidFill>
              </a:rPr>
              <a:t>Shane Tinsley</a:t>
            </a:r>
          </a:p>
          <a:p>
            <a:pPr>
              <a:lnSpc>
                <a:spcPct val="90000"/>
              </a:lnSpc>
            </a:pPr>
            <a:r>
              <a:rPr lang="en-US" sz="2500" dirty="0">
                <a:solidFill>
                  <a:srgbClr val="FFFFFF"/>
                </a:solidFill>
              </a:rPr>
              <a:t>Dr. Joseph Issa</a:t>
            </a:r>
          </a:p>
          <a:p>
            <a:pPr>
              <a:lnSpc>
                <a:spcPct val="90000"/>
              </a:lnSpc>
            </a:pPr>
            <a:r>
              <a:rPr lang="en-US" sz="2500" dirty="0">
                <a:solidFill>
                  <a:srgbClr val="FFFFFF"/>
                </a:solidFill>
              </a:rPr>
              <a:t>CSD 380 -Assignment 7 – 7/7/24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777E57D-6A88-4B5B-A068-2BA7FF4E8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502920"/>
            <a:ext cx="7882128" cy="1975104"/>
          </a:xfrm>
        </p:spPr>
        <p:txBody>
          <a:bodyPr anchor="b">
            <a:normAutofit/>
          </a:bodyPr>
          <a:lstStyle/>
          <a:p>
            <a:r>
              <a:rPr lang="en-US" sz="4700"/>
              <a:t>References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079" y="0"/>
            <a:ext cx="7879842" cy="1913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2894076"/>
            <a:ext cx="787984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936" y="3328416"/>
            <a:ext cx="7882128" cy="2715768"/>
          </a:xfrm>
        </p:spPr>
        <p:txBody>
          <a:bodyPr>
            <a:normAutofit fontScale="92500"/>
          </a:bodyPr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Genie. </a:t>
            </a:r>
            <a:r>
              <a:rPr lang="en-US" sz="1800" dirty="0"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(n.d.). Discover </a:t>
            </a:r>
            <a:r>
              <a:rPr lang="en-US" sz="1800" dirty="0" err="1"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Opsgenie</a:t>
            </a:r>
            <a:r>
              <a:rPr lang="en-US" sz="1800" dirty="0"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. Atlassian. https://www.atlassian.com/software/opsgenie/features</a:t>
            </a:r>
            <a:endParaRPr lang="en-US" sz="1800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Kim, G., Humble, J.,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Debois</a:t>
            </a:r>
            <a:r>
              <a:rPr lang="en-US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P., &amp; Willis, J. (2016).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The DevOps Handbook: How to Create World-Class Agility, Reliability, &amp; Security in Technology Organizations</a:t>
            </a:r>
            <a:r>
              <a:rPr lang="en-US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. IT Revolution Press.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Pager. (n.d.). Transform You Operations. PagerDuty. https://www.pagerduty.com/</a:t>
            </a:r>
          </a:p>
          <a:p>
            <a:r>
              <a:rPr lang="en-US" sz="1800" dirty="0"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Splunk. (n.d.). Welcome to Splunk On-Call. Cisco. https://www.splunk.com/en_us/about-splunk/acquisitions/splunk-on-call.html?301=/en_us/investor-relations/acquisitions/splunk-on-call.html</a:t>
            </a:r>
            <a:endParaRPr lang="en-US" sz="1800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1153572"/>
            <a:ext cx="2400300" cy="4461163"/>
          </a:xfrm>
        </p:spPr>
        <p:txBody>
          <a:bodyPr>
            <a:normAutofit/>
          </a:bodyPr>
          <a:lstStyle/>
          <a:p>
            <a:r>
              <a:rPr lang="en-US" sz="3400">
                <a:solidFill>
                  <a:srgbClr val="FFFFFF"/>
                </a:solidFill>
              </a:rPr>
              <a:t>Introduction to Pager Rotation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591344"/>
            <a:ext cx="5179868" cy="5585619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200" dirty="0"/>
              <a:t>What is Pager Rotation?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200" dirty="0"/>
              <a:t>Definition and Purpose (Kim et al., 2016):</a:t>
            </a:r>
          </a:p>
          <a:p>
            <a:pPr>
              <a:lnSpc>
                <a:spcPct val="90000"/>
              </a:lnSpc>
            </a:pPr>
            <a:r>
              <a:rPr lang="en-US" sz="2200" dirty="0"/>
              <a:t>- Pager rotation refers to assigning on-call duties to team members in a rotating schedule to ensure 24/7 incident monitoring and response.</a:t>
            </a:r>
          </a:p>
          <a:p>
            <a:pPr>
              <a:lnSpc>
                <a:spcPct val="90000"/>
              </a:lnSpc>
            </a:pPr>
            <a:r>
              <a:rPr lang="en-US" sz="2200" dirty="0"/>
              <a:t>- The goal is to ensure timely incident response, distribute workload fairly, and avoid burnout.</a:t>
            </a:r>
          </a:p>
          <a:p>
            <a:pPr>
              <a:lnSpc>
                <a:spcPct val="90000"/>
              </a:lnSpc>
            </a:pPr>
            <a:r>
              <a:rPr lang="en-US" sz="2200" dirty="0"/>
              <a:t>Importance in DevOps:</a:t>
            </a:r>
          </a:p>
          <a:p>
            <a:pPr>
              <a:lnSpc>
                <a:spcPct val="90000"/>
              </a:lnSpc>
            </a:pPr>
            <a:r>
              <a:rPr lang="en-US" sz="2200" dirty="0"/>
              <a:t>- Ensures system reliability and uptime.</a:t>
            </a:r>
          </a:p>
          <a:p>
            <a:pPr>
              <a:lnSpc>
                <a:spcPct val="90000"/>
              </a:lnSpc>
            </a:pPr>
            <a:r>
              <a:rPr lang="en-US" sz="2200" dirty="0"/>
              <a:t>- Supports continuous delivery and rapid incident resolution.</a:t>
            </a:r>
          </a:p>
          <a:p>
            <a:pPr>
              <a:lnSpc>
                <a:spcPct val="90000"/>
              </a:lnSpc>
            </a:pPr>
            <a:r>
              <a:rPr lang="en-US" sz="2200" dirty="0"/>
              <a:t>- Fosters a culture of shared responsibility and teamwork.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4045020" cy="13255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DevOps Model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1132" y="1751366"/>
            <a:ext cx="5244612" cy="4946040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600" dirty="0"/>
              <a:t>What is DevOps?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/>
              <a:t>Definition: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- DevOps combines software development (Dev) and IT operations (Ops) to shorten the system development life cycle and provide continuous delivery with high software quality.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Key Principles: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- Continuous Integration (CI): Regularly merging code changes into a shared repository.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- Continuous Deployment (CD): Automatically releasing code changes to production.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- Collaboration: Breaking down silos between development and operations teams.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- Automation: Using tools to automate repetitive tasks and processes.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/>
              <a:t>How Pager Rotation Fits into DevOps: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- Pager rotation ensures that someone is always available, prepared, and informed to address issues, aligning with the DevOps principle of maintaining system stability and performance.</a:t>
            </a:r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E9C0DE02-D5FB-0C32-A7DB-EFBA902F28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746" r="18190" b="-2"/>
          <a:stretch/>
        </p:blipFill>
        <p:spPr>
          <a:xfrm>
            <a:off x="5680340" y="786980"/>
            <a:ext cx="384167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22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4696411" y="687822"/>
            <a:ext cx="4103360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86420" y="921125"/>
            <a:ext cx="593266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6056111" cy="161848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400" dirty="0"/>
              <a:t>Best Practices for Pager Rotation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3930" y="2969469"/>
            <a:ext cx="6056111" cy="280039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100" dirty="0"/>
              <a:t>1. Shared Responsibility:</a:t>
            </a:r>
          </a:p>
          <a:p>
            <a:r>
              <a:rPr lang="en-US" sz="2100" dirty="0"/>
              <a:t>- Cross-functional Team Involvement: All team members, including developers, participate in on-call duties, enhancing understanding and collaboration.</a:t>
            </a:r>
          </a:p>
          <a:p>
            <a:r>
              <a:rPr lang="en-US" sz="2100" dirty="0"/>
              <a:t>- Knowledge Sharing: Regular knowledge transfer sessions to ensure all team members are equipped to handle incidents.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6056111" cy="161848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400" dirty="0"/>
              <a:t>Best Practices for Pager Rotation</a:t>
            </a:r>
            <a:endParaRPr lang="en-US" sz="49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3930" y="2969469"/>
            <a:ext cx="6056111" cy="280039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100" dirty="0"/>
              <a:t>2. Clear and Fair Scheduling:</a:t>
            </a:r>
          </a:p>
          <a:p>
            <a:r>
              <a:rPr lang="en-US" sz="2100" dirty="0"/>
              <a:t>- Rotational Schedules: Establish predictable and balanced schedules to ensure fairness and prevent burnout.</a:t>
            </a:r>
          </a:p>
          <a:p>
            <a:r>
              <a:rPr lang="en-US" sz="2100" dirty="0"/>
              <a:t>- Balancing Workloads: Ensure on-call duties are evenly distributed and do not interfere excessively with regular work hours.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6056111" cy="161848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900" dirty="0"/>
              <a:t>Best Practices for Pager Rotation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3930" y="2969469"/>
            <a:ext cx="6056111" cy="280039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100" dirty="0"/>
              <a:t>3. Effective Alert Management:</a:t>
            </a:r>
          </a:p>
          <a:p>
            <a:r>
              <a:rPr lang="en-US" sz="2100" dirty="0"/>
              <a:t>- Prioritizing Alerts: Implement a system to classify and prioritize alerts based on severity.</a:t>
            </a:r>
          </a:p>
          <a:p>
            <a:r>
              <a:rPr lang="en-US" sz="2100" dirty="0"/>
              <a:t>- Reducing Noise: Use tools and processes to minimize false alarms and alert fatigue.</a:t>
            </a:r>
          </a:p>
        </p:txBody>
      </p:sp>
    </p:spTree>
    <p:extLst>
      <p:ext uri="{BB962C8B-B14F-4D97-AF65-F5344CB8AC3E}">
        <p14:creationId xmlns:p14="http://schemas.microsoft.com/office/powerpoint/2010/main" val="469554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930" y="1050595"/>
            <a:ext cx="6056111" cy="161848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900" dirty="0"/>
              <a:t>Best Practices for Pager Rotation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3930" y="2969469"/>
            <a:ext cx="6056111" cy="280039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100" dirty="0"/>
              <a:t>4. Continuous Improvement:</a:t>
            </a:r>
          </a:p>
          <a:p>
            <a:r>
              <a:rPr lang="en-US" sz="2100" dirty="0"/>
              <a:t>- Post-Incident Reviews: Conduct regular reviews to analyze incidents, identify root causes, and implement improvements.</a:t>
            </a:r>
          </a:p>
          <a:p>
            <a:r>
              <a:rPr lang="en-US" sz="2100" dirty="0"/>
              <a:t>- Implementing Feedback: Use feedback from on-call experiences to refine processes and tools continuously.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BCE0FB-ADDD-4B37-A958-519663E8E1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F8A981E-6C01-464B-9B2A-810AFEC27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4000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" y="1170432"/>
            <a:ext cx="7900416" cy="2734056"/>
          </a:xfrm>
        </p:spPr>
        <p:txBody>
          <a:bodyPr anchor="b">
            <a:normAutofit/>
          </a:bodyPr>
          <a:lstStyle/>
          <a:p>
            <a:pPr algn="l"/>
            <a:r>
              <a:rPr lang="en-US" sz="6500">
                <a:solidFill>
                  <a:schemeClr val="tx2"/>
                </a:solidFill>
              </a:rPr>
              <a:t>Tools for Pager Rotation Management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8710E47-0781-4953-BBDA-8EF627A731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49426" y="246028"/>
            <a:ext cx="191621" cy="546559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640" y="4069080"/>
            <a:ext cx="7886700" cy="2042605"/>
          </a:xfrm>
        </p:spPr>
        <p:txBody>
          <a:bodyPr anchor="t">
            <a:normAutofit/>
          </a:bodyPr>
          <a:lstStyle/>
          <a:p>
            <a:r>
              <a:rPr lang="en-US" sz="1600" dirty="0">
                <a:solidFill>
                  <a:schemeClr val="tx2"/>
                </a:solidFill>
              </a:rPr>
              <a:t>Popular Tools:</a:t>
            </a:r>
          </a:p>
          <a:p>
            <a:r>
              <a:rPr lang="en-US" sz="1600" dirty="0">
                <a:solidFill>
                  <a:schemeClr val="tx2"/>
                </a:solidFill>
              </a:rPr>
              <a:t>- PagerDuty: Features include alerting, on-call scheduling, and incident management. (Pager, n.d.)</a:t>
            </a:r>
          </a:p>
          <a:p>
            <a:r>
              <a:rPr lang="en-US" sz="1600" dirty="0">
                <a:solidFill>
                  <a:schemeClr val="tx2"/>
                </a:solidFill>
              </a:rPr>
              <a:t>- </a:t>
            </a:r>
            <a:r>
              <a:rPr lang="en-US" sz="1600" dirty="0" err="1">
                <a:solidFill>
                  <a:schemeClr val="tx2"/>
                </a:solidFill>
              </a:rPr>
              <a:t>OpsGenie</a:t>
            </a:r>
            <a:r>
              <a:rPr lang="en-US" sz="1600" dirty="0">
                <a:solidFill>
                  <a:schemeClr val="tx2"/>
                </a:solidFill>
              </a:rPr>
              <a:t>: Offers on-call schedule management, alerting, and incident response. (Genie, n.d.)</a:t>
            </a:r>
          </a:p>
          <a:p>
            <a:r>
              <a:rPr lang="en-US" sz="1600" dirty="0">
                <a:solidFill>
                  <a:schemeClr val="tx2"/>
                </a:solidFill>
              </a:rPr>
              <a:t>- </a:t>
            </a:r>
            <a:r>
              <a:rPr lang="en-US" sz="1600" dirty="0" err="1">
                <a:solidFill>
                  <a:schemeClr val="tx2"/>
                </a:solidFill>
              </a:rPr>
              <a:t>VictorOps</a:t>
            </a:r>
            <a:r>
              <a:rPr lang="en-US" sz="1600" dirty="0">
                <a:solidFill>
                  <a:schemeClr val="tx2"/>
                </a:solidFill>
              </a:rPr>
              <a:t>/Splunk On-Call: Provides real-time alerting, on-call scheduling, and incident management. (Splunk, n.d.)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25D265C-1D38-4B36-8572-366ED6A60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30330" y="6522756"/>
            <a:ext cx="8037891" cy="0"/>
          </a:xfrm>
          <a:prstGeom prst="line">
            <a:avLst/>
          </a:prstGeom>
          <a:ln w="12700" cap="sq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0C536A3-D654-4FB9-BB50-B236B87BBF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644791" y="6400800"/>
            <a:ext cx="338328" cy="240175"/>
            <a:chOff x="4089400" y="933450"/>
            <a:chExt cx="338328" cy="341938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41ACF7F-B3F4-4E4E-AECF-076FA5AB68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258564" y="933450"/>
              <a:ext cx="0" cy="341938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A76DEDF-ED9E-43F5-BD8F-87A9A7A06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089400" y="1104419"/>
              <a:ext cx="338328" cy="0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76" y="548640"/>
            <a:ext cx="7626096" cy="1179576"/>
          </a:xfrm>
        </p:spPr>
        <p:txBody>
          <a:bodyPr>
            <a:normAutofit/>
          </a:bodyPr>
          <a:lstStyle/>
          <a:p>
            <a:r>
              <a:rPr lang="en-US" sz="3500"/>
              <a:t>Conclusion and Recommendations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6676" y="2481943"/>
            <a:ext cx="7626096" cy="36950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900" dirty="0"/>
              <a:t>Summary of Best Practices:</a:t>
            </a:r>
          </a:p>
          <a:p>
            <a:r>
              <a:rPr lang="en-US" sz="1900" dirty="0"/>
              <a:t>- Shared responsibility.</a:t>
            </a:r>
          </a:p>
          <a:p>
            <a:r>
              <a:rPr lang="en-US" sz="1900" dirty="0"/>
              <a:t>- Clear and fair scheduling.</a:t>
            </a:r>
          </a:p>
          <a:p>
            <a:r>
              <a:rPr lang="en-US" sz="1900" dirty="0"/>
              <a:t>- Effective alert management.</a:t>
            </a:r>
          </a:p>
          <a:p>
            <a:r>
              <a:rPr lang="en-US" sz="1900" dirty="0"/>
              <a:t>- Continuous improvement.</a:t>
            </a:r>
          </a:p>
          <a:p>
            <a:pPr marL="0" indent="0">
              <a:buNone/>
            </a:pPr>
            <a:r>
              <a:rPr lang="en-US" sz="1900" dirty="0"/>
              <a:t>Final Recommendations:</a:t>
            </a:r>
          </a:p>
          <a:p>
            <a:r>
              <a:rPr lang="en-US" sz="1900" dirty="0"/>
              <a:t>- Implement best practices to ensure effective pager rotation.</a:t>
            </a:r>
          </a:p>
          <a:p>
            <a:r>
              <a:rPr lang="en-US" sz="1900" dirty="0"/>
              <a:t>- Utilize appropriate tools to streamline on-call management.</a:t>
            </a:r>
          </a:p>
          <a:p>
            <a:r>
              <a:rPr lang="en-US" sz="1900" dirty="0"/>
              <a:t>- Foster a culture of collaboration and continuous improvement.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</TotalTime>
  <Words>695</Words>
  <Application>Microsoft Office PowerPoint</Application>
  <PresentationFormat>On-screen Show (4:3)</PresentationFormat>
  <Paragraphs>60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Arial</vt:lpstr>
      <vt:lpstr>Calibri</vt:lpstr>
      <vt:lpstr>Times New Roman</vt:lpstr>
      <vt:lpstr>Office Theme</vt:lpstr>
      <vt:lpstr>Pager Rotation  DevOps Model</vt:lpstr>
      <vt:lpstr>Introduction to Pager Rotation</vt:lpstr>
      <vt:lpstr>DevOps Model Overview</vt:lpstr>
      <vt:lpstr>Best Practices for Pager Rotation</vt:lpstr>
      <vt:lpstr>Best Practices for Pager Rotation</vt:lpstr>
      <vt:lpstr>Best Practices for Pager Rotation</vt:lpstr>
      <vt:lpstr>Best Practices for Pager Rotation</vt:lpstr>
      <vt:lpstr>Tools for Pager Rotation Management</vt:lpstr>
      <vt:lpstr>Conclusion and Recommendations</vt:lpstr>
      <vt:lpstr>References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Shane Tinsley</dc:creator>
  <cp:keywords/>
  <dc:description>generated using python-pptx</dc:description>
  <cp:lastModifiedBy>Shane Tinsley</cp:lastModifiedBy>
  <cp:revision>2</cp:revision>
  <dcterms:created xsi:type="dcterms:W3CDTF">2013-01-27T09:14:16Z</dcterms:created>
  <dcterms:modified xsi:type="dcterms:W3CDTF">2024-07-08T00:34:48Z</dcterms:modified>
  <cp:category/>
</cp:coreProperties>
</file>

<file path=docProps/thumbnail.jpeg>
</file>